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9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08B0A70-7A2D-4753-AAA8-0A2A7B7E60A1}" type="datetimeFigureOut">
              <a:rPr lang="pt-BR" smtClean="0"/>
              <a:t>17/09/2015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EAE35C-1BC2-4740-BB1E-0EA94462B659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43668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sz="5300" b="1" dirty="0" smtClean="0"/>
              <a:t>Deus </a:t>
            </a:r>
            <a:r>
              <a:rPr lang="pt-BR" sz="5300" b="1" dirty="0"/>
              <a:t>rompe o </a:t>
            </a:r>
            <a:r>
              <a:rPr lang="pt-BR" sz="5300" b="1" dirty="0" smtClean="0"/>
              <a:t>silêncio...</a:t>
            </a:r>
            <a:br>
              <a:rPr lang="pt-BR" sz="5300" b="1" dirty="0" smtClean="0"/>
            </a:br>
            <a:r>
              <a:rPr lang="pt-BR" sz="5300" b="1" dirty="0" smtClean="0"/>
              <a:t>Deus </a:t>
            </a:r>
            <a:r>
              <a:rPr lang="pt-BR" sz="5300" b="1" dirty="0"/>
              <a:t>fala com Jó</a:t>
            </a:r>
            <a:br>
              <a:rPr lang="pt-BR" sz="5300" b="1" dirty="0"/>
            </a:b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4941168"/>
            <a:ext cx="5500038" cy="1752600"/>
          </a:xfrm>
        </p:spPr>
        <p:txBody>
          <a:bodyPr/>
          <a:lstStyle/>
          <a:p>
            <a:r>
              <a:rPr lang="pt-BR" b="1" dirty="0" smtClean="0">
                <a:solidFill>
                  <a:schemeClr val="accent5">
                    <a:lumMod val="50000"/>
                  </a:schemeClr>
                </a:solidFill>
              </a:rPr>
              <a:t>Escola Bíblica Ecumênica</a:t>
            </a:r>
          </a:p>
          <a:p>
            <a:r>
              <a:rPr lang="pt-BR" b="1" dirty="0" smtClean="0">
                <a:solidFill>
                  <a:schemeClr val="accent5">
                    <a:lumMod val="50000"/>
                  </a:schemeClr>
                </a:solidFill>
              </a:rPr>
              <a:t>Outubro / 2015</a:t>
            </a:r>
            <a:endParaRPr lang="pt-B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http://3.bp.blogspot.com/_kokS1BRtJ3A/TH5PBKKOENI/AAAAAAAAAWo/PoI8aW9uQBw/s1600/the-patience-of-j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48702"/>
            <a:ext cx="3456384" cy="172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132856"/>
            <a:ext cx="7745505" cy="3877815"/>
          </a:xfrm>
        </p:spPr>
        <p:txBody>
          <a:bodyPr>
            <a:normAutofit lnSpcReduction="10000"/>
          </a:bodyPr>
          <a:lstStyle/>
          <a:p>
            <a:r>
              <a:rPr lang="pt-BR" sz="3200" dirty="0" smtClean="0"/>
              <a:t> </a:t>
            </a:r>
            <a:r>
              <a:rPr lang="pt-BR" sz="3200" b="1" dirty="0" smtClean="0"/>
              <a:t>Jó </a:t>
            </a:r>
            <a:r>
              <a:rPr lang="pt-BR" sz="3200" b="1" dirty="0"/>
              <a:t>pede uma entrevista com Deus para defender o seu processo e provar sua integridade</a:t>
            </a:r>
            <a:r>
              <a:rPr lang="pt-BR" sz="3200" b="1" dirty="0" smtClean="0"/>
              <a:t>.</a:t>
            </a:r>
          </a:p>
          <a:p>
            <a:endParaRPr lang="pt-BR" sz="3200" b="1" dirty="0"/>
          </a:p>
          <a:p>
            <a:r>
              <a:rPr lang="pt-BR" sz="3200" b="1" dirty="0" smtClean="0"/>
              <a:t> Deus </a:t>
            </a:r>
            <a:r>
              <a:rPr lang="pt-BR" sz="3200" b="1" dirty="0"/>
              <a:t>inicia perguntando: </a:t>
            </a:r>
            <a:r>
              <a:rPr lang="pt-BR" sz="3200" b="1" i="1" dirty="0"/>
              <a:t>“Quem é esse que obscurece os meus desígnios (projeto) com palavras sem conhecimento?” 38. 2</a:t>
            </a:r>
            <a:endParaRPr lang="pt-BR" sz="3200" b="1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effectLst/>
              </a:rPr>
              <a:t>Primeiro discurso de Deus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Jó. 38. 1 a 40.5</a:t>
            </a:r>
          </a:p>
        </p:txBody>
      </p:sp>
      <p:pic>
        <p:nvPicPr>
          <p:cNvPr id="2050" name="Picture 2" descr="http://www.esbocandoideias.com/wp-content/uploads/2012/08/e-se-voce-fosse-o-proximo-j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229200"/>
            <a:ext cx="1769221" cy="88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99247" y="2060848"/>
            <a:ext cx="7977209" cy="43204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800" b="1" dirty="0"/>
              <a:t>Deus se dirige a Jó como um valente, (</a:t>
            </a:r>
            <a:r>
              <a:rPr lang="pt-BR" sz="2800" b="1" i="1" dirty="0"/>
              <a:t>“cinge, pois, os lombos como homem”</a:t>
            </a:r>
            <a:r>
              <a:rPr lang="pt-BR" sz="2800" b="1" dirty="0"/>
              <a:t>), mas o chama a reconhecer seus limites</a:t>
            </a:r>
            <a:r>
              <a:rPr lang="pt-BR" sz="2800" b="1" dirty="0" smtClean="0"/>
              <a:t>:</a:t>
            </a:r>
          </a:p>
          <a:p>
            <a:pPr marL="0" indent="0">
              <a:buNone/>
            </a:pPr>
            <a:endParaRPr lang="pt-BR" sz="2800" b="1" dirty="0"/>
          </a:p>
          <a:p>
            <a:pPr lvl="0"/>
            <a:r>
              <a:rPr lang="pt-BR" sz="2800" b="1" dirty="0" smtClean="0"/>
              <a:t> Limite </a:t>
            </a:r>
            <a:r>
              <a:rPr lang="pt-BR" sz="2800" b="1" dirty="0"/>
              <a:t>na duração: o homem é mortal;</a:t>
            </a:r>
          </a:p>
          <a:p>
            <a:pPr lvl="0"/>
            <a:r>
              <a:rPr lang="pt-BR" sz="2800" b="1" dirty="0" smtClean="0"/>
              <a:t> Limite </a:t>
            </a:r>
            <a:r>
              <a:rPr lang="pt-BR" sz="2800" b="1" dirty="0"/>
              <a:t>no saber;</a:t>
            </a:r>
          </a:p>
          <a:p>
            <a:pPr lvl="0"/>
            <a:r>
              <a:rPr lang="pt-BR" sz="2800" b="1" dirty="0" smtClean="0"/>
              <a:t> Limite </a:t>
            </a:r>
            <a:r>
              <a:rPr lang="pt-BR" sz="2800" b="1" dirty="0"/>
              <a:t>no poder</a:t>
            </a:r>
            <a:r>
              <a:rPr lang="pt-BR" sz="2800" b="1" dirty="0" smtClean="0"/>
              <a:t>;</a:t>
            </a:r>
          </a:p>
          <a:p>
            <a:pPr lvl="0"/>
            <a:endParaRPr lang="pt-BR" sz="2800" b="1" dirty="0"/>
          </a:p>
          <a:p>
            <a:pPr marL="0" indent="0" algn="ctr">
              <a:buNone/>
            </a:pPr>
            <a:r>
              <a:rPr lang="pt-BR" sz="2800" b="1" dirty="0" smtClean="0"/>
              <a:t>Podemos </a:t>
            </a:r>
            <a:r>
              <a:rPr lang="pt-BR" sz="2800" b="1" dirty="0"/>
              <a:t>entender como um convite </a:t>
            </a:r>
            <a:endParaRPr lang="pt-BR" sz="2800" b="1" dirty="0" smtClean="0"/>
          </a:p>
          <a:p>
            <a:pPr marL="0" indent="0" algn="ctr">
              <a:buNone/>
            </a:pPr>
            <a:r>
              <a:rPr lang="pt-BR" sz="2800" b="1" dirty="0" smtClean="0"/>
              <a:t>a </a:t>
            </a:r>
            <a:r>
              <a:rPr lang="pt-BR" sz="2800" b="1" dirty="0"/>
              <a:t>refletir sobre o </a:t>
            </a:r>
            <a:r>
              <a:rPr lang="pt-BR" sz="2800" b="1" dirty="0" smtClean="0"/>
              <a:t>projeto </a:t>
            </a:r>
            <a:r>
              <a:rPr lang="pt-BR" sz="2800" b="1" dirty="0"/>
              <a:t>de Deus.</a:t>
            </a:r>
          </a:p>
          <a:p>
            <a:endParaRPr lang="pt-BR" dirty="0"/>
          </a:p>
        </p:txBody>
      </p:sp>
      <p:pic>
        <p:nvPicPr>
          <p:cNvPr id="3074" name="Picture 2" descr="https://timendi.files.wordpress.com/2012/12/jc3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2656"/>
            <a:ext cx="2044290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35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83568" y="2060848"/>
            <a:ext cx="7745505" cy="4032448"/>
          </a:xfrm>
        </p:spPr>
        <p:txBody>
          <a:bodyPr>
            <a:noAutofit/>
          </a:bodyPr>
          <a:lstStyle/>
          <a:p>
            <a:r>
              <a:rPr lang="pt-BR" sz="2600" dirty="0" smtClean="0"/>
              <a:t> </a:t>
            </a:r>
            <a:r>
              <a:rPr lang="pt-BR" sz="2600" b="1" dirty="0" smtClean="0"/>
              <a:t>Deus </a:t>
            </a:r>
            <a:r>
              <a:rPr lang="pt-BR" sz="2600" b="1" dirty="0"/>
              <a:t>introduz no caos o movimento da vida</a:t>
            </a:r>
            <a:r>
              <a:rPr lang="pt-BR" sz="2600" b="1" dirty="0" smtClean="0"/>
              <a:t>!</a:t>
            </a:r>
          </a:p>
          <a:p>
            <a:pPr marL="0" indent="0">
              <a:buNone/>
            </a:pPr>
            <a:endParaRPr lang="pt-BR" sz="2600" b="1" dirty="0"/>
          </a:p>
          <a:p>
            <a:r>
              <a:rPr lang="pt-BR" sz="2600" b="1" dirty="0" smtClean="0"/>
              <a:t> O </a:t>
            </a:r>
            <a:r>
              <a:rPr lang="pt-BR" sz="2600" b="1" dirty="0"/>
              <a:t>movimento que gera e sustenta a vida significa Deus partilhando seu próprio ser conosco</a:t>
            </a:r>
            <a:r>
              <a:rPr lang="pt-BR" sz="2600" b="1" dirty="0" smtClean="0"/>
              <a:t>!</a:t>
            </a:r>
          </a:p>
          <a:p>
            <a:pPr marL="0" indent="0">
              <a:buNone/>
            </a:pPr>
            <a:endParaRPr lang="pt-BR" sz="2600" b="1" dirty="0"/>
          </a:p>
          <a:p>
            <a:r>
              <a:rPr lang="pt-BR" sz="2600" b="1" dirty="0" smtClean="0"/>
              <a:t> A </a:t>
            </a:r>
            <a:r>
              <a:rPr lang="pt-BR" sz="2600" b="1" dirty="0"/>
              <a:t>justiça de Deus precisa ser pensada dentro desse projeto: geração, sustentação e perpetuação da vida.</a:t>
            </a:r>
          </a:p>
        </p:txBody>
      </p:sp>
      <p:pic>
        <p:nvPicPr>
          <p:cNvPr id="4098" name="Picture 2" descr="http://cdn.olhares.pt/client/files/foto/big/98/9814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241" y="332656"/>
            <a:ext cx="2327526" cy="167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32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132981"/>
          </a:xfrm>
        </p:spPr>
        <p:txBody>
          <a:bodyPr>
            <a:normAutofit fontScale="85000" lnSpcReduction="20000"/>
          </a:bodyPr>
          <a:lstStyle/>
          <a:p>
            <a:r>
              <a:rPr lang="pt-BR" sz="3500" dirty="0" smtClean="0"/>
              <a:t> </a:t>
            </a:r>
            <a:r>
              <a:rPr lang="pt-BR" sz="3500" b="1" dirty="0" smtClean="0"/>
              <a:t>A </a:t>
            </a:r>
            <a:r>
              <a:rPr lang="pt-BR" sz="3500" b="1" dirty="0"/>
              <a:t>justiça não é um castigo para os maus e prêmio para os bons, mas a busca comunitária de vida em abundância para todos e todas</a:t>
            </a:r>
            <a:r>
              <a:rPr lang="pt-BR" sz="3500" b="1" dirty="0" smtClean="0"/>
              <a:t>.</a:t>
            </a:r>
          </a:p>
          <a:p>
            <a:endParaRPr lang="pt-BR" sz="3500" b="1" dirty="0"/>
          </a:p>
          <a:p>
            <a:r>
              <a:rPr lang="pt-BR" sz="3500" b="1" dirty="0" smtClean="0"/>
              <a:t> “</a:t>
            </a:r>
            <a:r>
              <a:rPr lang="pt-BR" sz="3500" b="1" dirty="0"/>
              <a:t>Buscai primeiro o reino de Deus e sua justiça</a:t>
            </a:r>
            <a:r>
              <a:rPr lang="pt-BR" sz="3500" b="1" dirty="0" smtClean="0"/>
              <a:t>”...</a:t>
            </a:r>
          </a:p>
          <a:p>
            <a:pPr marL="0" indent="0">
              <a:buNone/>
            </a:pPr>
            <a:endParaRPr lang="pt-BR" sz="3500" b="1" dirty="0"/>
          </a:p>
          <a:p>
            <a:r>
              <a:rPr lang="pt-BR" sz="3500" b="1" dirty="0" smtClean="0"/>
              <a:t> Só </a:t>
            </a:r>
            <a:r>
              <a:rPr lang="pt-BR" sz="3500" b="1" dirty="0"/>
              <a:t>a justiça garante a continuidade da vida.</a:t>
            </a:r>
          </a:p>
          <a:p>
            <a:endParaRPr lang="pt-BR" dirty="0"/>
          </a:p>
        </p:txBody>
      </p:sp>
      <p:pic>
        <p:nvPicPr>
          <p:cNvPr id="5122" name="Picture 2" descr="http://t.r4.com.br/imagens/editor/280/imagem/somosigles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8640"/>
            <a:ext cx="160817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43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83568" y="2564904"/>
            <a:ext cx="7745505" cy="3877815"/>
          </a:xfrm>
        </p:spPr>
        <p:txBody>
          <a:bodyPr>
            <a:normAutofit lnSpcReduction="10000"/>
          </a:bodyPr>
          <a:lstStyle/>
          <a:p>
            <a:r>
              <a:rPr lang="pt-BR" sz="3200" dirty="0" smtClean="0"/>
              <a:t> </a:t>
            </a:r>
            <a:r>
              <a:rPr lang="pt-BR" sz="3200" b="1" dirty="0" smtClean="0"/>
              <a:t>A </a:t>
            </a:r>
            <a:r>
              <a:rPr lang="pt-BR" sz="3200" b="1" dirty="0"/>
              <a:t>lógica da justiça de Deus não permite que cristãos destruam o meio ambiente, que compartilhem com a ideologia que descarta pessoas que não dão lucro</a:t>
            </a:r>
            <a:r>
              <a:rPr lang="pt-BR" sz="3200" b="1" dirty="0" smtClean="0"/>
              <a:t>.</a:t>
            </a:r>
          </a:p>
          <a:p>
            <a:pPr marL="0" indent="0">
              <a:buNone/>
            </a:pPr>
            <a:endParaRPr lang="pt-BR" sz="1600" b="1" dirty="0" smtClean="0"/>
          </a:p>
          <a:p>
            <a:r>
              <a:rPr lang="pt-BR" sz="3200" b="1" dirty="0" smtClean="0"/>
              <a:t> Jó </a:t>
            </a:r>
            <a:r>
              <a:rPr lang="pt-BR" sz="3200" b="1" dirty="0"/>
              <a:t>responde com um silêncio, mas desprovido de confissão;</a:t>
            </a:r>
          </a:p>
          <a:p>
            <a:endParaRPr lang="pt-BR" dirty="0"/>
          </a:p>
        </p:txBody>
      </p:sp>
      <p:pic>
        <p:nvPicPr>
          <p:cNvPr id="6146" name="Picture 2" descr="http://barinaga.edu.pe/css/images/varios/pastoral%20de%20pad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493" y="323477"/>
            <a:ext cx="1815556" cy="224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447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2132856"/>
            <a:ext cx="7745505" cy="4104456"/>
          </a:xfrm>
        </p:spPr>
        <p:txBody>
          <a:bodyPr>
            <a:normAutofit fontScale="92500" lnSpcReduction="10000"/>
          </a:bodyPr>
          <a:lstStyle/>
          <a:p>
            <a:r>
              <a:rPr lang="pt-BR" sz="2800" dirty="0" smtClean="0"/>
              <a:t> </a:t>
            </a:r>
            <a:r>
              <a:rPr lang="pt-BR" sz="2800" b="1" dirty="0" smtClean="0"/>
              <a:t>Deus </a:t>
            </a:r>
            <a:r>
              <a:rPr lang="pt-BR" sz="2800" b="1" dirty="0"/>
              <a:t>inicia valorizando Jó e chamando a lhe escutar (</a:t>
            </a:r>
            <a:r>
              <a:rPr lang="pt-BR" sz="2800" b="1" i="1" dirty="0"/>
              <a:t>“cinge agora os lombos como homem”</a:t>
            </a:r>
            <a:r>
              <a:rPr lang="pt-BR" sz="2800" b="1" dirty="0"/>
              <a:t>) e faz uma pergunta crucial: </a:t>
            </a:r>
            <a:r>
              <a:rPr lang="pt-BR" sz="2800" b="1" i="1" dirty="0"/>
              <a:t>“Acaso anularás tu, de fato, o meu juízo? Ou me condenarás para te justificares</a:t>
            </a:r>
            <a:r>
              <a:rPr lang="pt-BR" sz="2800" b="1" i="1" dirty="0" smtClean="0"/>
              <a:t>?”</a:t>
            </a:r>
          </a:p>
          <a:p>
            <a:pPr marL="0" indent="0">
              <a:buNone/>
            </a:pPr>
            <a:endParaRPr lang="pt-BR" sz="2800" b="1" dirty="0" smtClean="0"/>
          </a:p>
          <a:p>
            <a:pPr marL="0" indent="0">
              <a:buNone/>
            </a:pPr>
            <a:endParaRPr lang="pt-BR" sz="2800" b="1" dirty="0"/>
          </a:p>
          <a:p>
            <a:r>
              <a:rPr lang="pt-BR" sz="2800" b="1" dirty="0" smtClean="0"/>
              <a:t> É </a:t>
            </a:r>
            <a:r>
              <a:rPr lang="pt-BR" sz="2800" b="1" dirty="0"/>
              <a:t>como perguntar a Jó se quer quebrar a aliança pessoal com Deus para justificar-se por si mesmo.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b="1" dirty="0" smtClean="0"/>
              <a:t/>
            </a:r>
            <a:br>
              <a:rPr lang="pt-BR" sz="4000" b="1" dirty="0" smtClean="0"/>
            </a:br>
            <a:r>
              <a:rPr lang="pt-BR" sz="4800" b="1" dirty="0" smtClean="0"/>
              <a:t>Segundo </a:t>
            </a:r>
            <a:r>
              <a:rPr lang="pt-BR" sz="4800" b="1" dirty="0"/>
              <a:t>discurso de Deus</a:t>
            </a: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>Jó. 40.6 a 42.6	</a:t>
            </a:r>
            <a:br>
              <a:rPr lang="pt-BR" sz="4000" dirty="0"/>
            </a:br>
            <a:endParaRPr lang="pt-BR" sz="4000" dirty="0"/>
          </a:p>
        </p:txBody>
      </p:sp>
      <p:pic>
        <p:nvPicPr>
          <p:cNvPr id="7170" name="Picture 2" descr="http://1.bp.blogspot.com/-imWPWtCLFV8/TuiKEi62OwI/AAAAAAAADnE/AkhVlK1Wjeo/s400/interrogacao%255B1%255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820003"/>
            <a:ext cx="1296144" cy="92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092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99247" y="1988840"/>
            <a:ext cx="7745505" cy="43204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3100" b="1" dirty="0"/>
              <a:t>Afirmação da própria justiça ou </a:t>
            </a:r>
            <a:endParaRPr lang="pt-BR" sz="3100" b="1" dirty="0" smtClean="0"/>
          </a:p>
          <a:p>
            <a:pPr marL="0" indent="0">
              <a:buNone/>
            </a:pPr>
            <a:r>
              <a:rPr lang="pt-BR" sz="3100" b="1" dirty="0" smtClean="0"/>
              <a:t>acesso </a:t>
            </a:r>
            <a:r>
              <a:rPr lang="pt-BR" sz="3100" b="1" dirty="0"/>
              <a:t>à justiça segundo Deus</a:t>
            </a:r>
            <a:r>
              <a:rPr lang="pt-BR" sz="3100" b="1" dirty="0" smtClean="0"/>
              <a:t>?</a:t>
            </a:r>
          </a:p>
          <a:p>
            <a:pPr marL="0" indent="0">
              <a:buNone/>
            </a:pPr>
            <a:endParaRPr lang="pt-BR" sz="3100" b="1" dirty="0"/>
          </a:p>
          <a:p>
            <a:r>
              <a:rPr lang="pt-BR" sz="3100" b="1" i="1" dirty="0" smtClean="0"/>
              <a:t> “</a:t>
            </a:r>
            <a:r>
              <a:rPr lang="pt-BR" sz="3100" b="1" i="1" dirty="0"/>
              <a:t>Ou tens braço como Deus</a:t>
            </a:r>
            <a:r>
              <a:rPr lang="pt-BR" sz="3100" b="1" i="1" dirty="0" smtClean="0"/>
              <a:t>...?”</a:t>
            </a:r>
          </a:p>
          <a:p>
            <a:endParaRPr lang="pt-BR" sz="3100" b="1" dirty="0"/>
          </a:p>
          <a:p>
            <a:r>
              <a:rPr lang="pt-BR" sz="3100" b="1" i="1" dirty="0" smtClean="0"/>
              <a:t> “</a:t>
            </a:r>
            <a:r>
              <a:rPr lang="pt-BR" sz="3100" b="1" i="1" dirty="0"/>
              <a:t>Então, também eu confessarei a teu respeito que a tua mão direita te dá vitória</a:t>
            </a:r>
            <a:r>
              <a:rPr lang="pt-BR" sz="3100" b="1" i="1" dirty="0" smtClean="0"/>
              <a:t>”.</a:t>
            </a:r>
          </a:p>
          <a:p>
            <a:endParaRPr lang="pt-BR" sz="3100" b="1" dirty="0"/>
          </a:p>
          <a:p>
            <a:r>
              <a:rPr lang="pt-BR" sz="3100" b="1" dirty="0" smtClean="0"/>
              <a:t> Dimensão </a:t>
            </a:r>
            <a:r>
              <a:rPr lang="pt-BR" sz="3100" b="1" dirty="0"/>
              <a:t>pessoal da salvação para a dimensão mais ampla na história da humanidade</a:t>
            </a:r>
            <a:r>
              <a:rPr lang="pt-BR" sz="3100" b="1" dirty="0" smtClean="0"/>
              <a:t>.</a:t>
            </a:r>
          </a:p>
          <a:p>
            <a:pPr marL="0" indent="0">
              <a:buNone/>
            </a:pPr>
            <a:endParaRPr lang="pt-BR" sz="3100" b="1" dirty="0"/>
          </a:p>
          <a:p>
            <a:r>
              <a:rPr lang="pt-BR" sz="3100" b="1" dirty="0" smtClean="0"/>
              <a:t> Quem </a:t>
            </a:r>
            <a:r>
              <a:rPr lang="pt-BR" sz="3100" b="1" dirty="0"/>
              <a:t>resolve os problemas de justiça?</a:t>
            </a:r>
          </a:p>
          <a:p>
            <a:endParaRPr lang="pt-BR" dirty="0"/>
          </a:p>
        </p:txBody>
      </p:sp>
      <p:pic>
        <p:nvPicPr>
          <p:cNvPr id="8194" name="Picture 2" descr="https://adcausam.files.wordpress.com/2013/11/justic3a7a1.jpg?w=7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2286735" cy="171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902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pbro.com.br/wp-content/uploads/2013/03/laza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99247" y="2132856"/>
            <a:ext cx="7745505" cy="4093839"/>
          </a:xfrm>
        </p:spPr>
        <p:txBody>
          <a:bodyPr>
            <a:normAutofit fontScale="70000" lnSpcReduction="20000"/>
          </a:bodyPr>
          <a:lstStyle/>
          <a:p>
            <a:r>
              <a:rPr lang="pt-BR" sz="3200" dirty="0" smtClean="0"/>
              <a:t> </a:t>
            </a:r>
            <a:r>
              <a:rPr lang="pt-BR" sz="4600" b="1" dirty="0" smtClean="0">
                <a:solidFill>
                  <a:schemeClr val="tx1"/>
                </a:solidFill>
              </a:rPr>
              <a:t>Apresentação </a:t>
            </a:r>
            <a:r>
              <a:rPr lang="pt-BR" sz="4600" b="1" dirty="0">
                <a:solidFill>
                  <a:schemeClr val="tx1"/>
                </a:solidFill>
              </a:rPr>
              <a:t>das figuras do hipopótamo e do crocodilo </a:t>
            </a:r>
            <a:r>
              <a:rPr lang="pt-BR" sz="4600" b="1" dirty="0">
                <a:solidFill>
                  <a:schemeClr val="tx1"/>
                </a:solidFill>
              </a:rPr>
              <a:t>-</a:t>
            </a:r>
            <a:endParaRPr lang="pt-BR" sz="4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4600" b="1" dirty="0" smtClean="0">
                <a:solidFill>
                  <a:schemeClr val="tx1"/>
                </a:solidFill>
              </a:rPr>
              <a:t>bem </a:t>
            </a:r>
            <a:r>
              <a:rPr lang="pt-BR" sz="4600" b="1" dirty="0">
                <a:solidFill>
                  <a:schemeClr val="tx1"/>
                </a:solidFill>
              </a:rPr>
              <a:t>conhecidos no Nilo</a:t>
            </a:r>
            <a:r>
              <a:rPr lang="pt-BR" sz="4600" b="1" dirty="0" smtClean="0">
                <a:solidFill>
                  <a:schemeClr val="tx1"/>
                </a:solidFill>
              </a:rPr>
              <a:t>.</a:t>
            </a:r>
          </a:p>
          <a:p>
            <a:endParaRPr lang="pt-BR" sz="4600" b="1" dirty="0">
              <a:solidFill>
                <a:schemeClr val="tx1"/>
              </a:solidFill>
            </a:endParaRPr>
          </a:p>
          <a:p>
            <a:r>
              <a:rPr lang="pt-BR" sz="4600" b="1" dirty="0" smtClean="0">
                <a:solidFill>
                  <a:schemeClr val="tx1"/>
                </a:solidFill>
              </a:rPr>
              <a:t> Forças </a:t>
            </a:r>
            <a:r>
              <a:rPr lang="pt-BR" sz="4600" b="1" dirty="0">
                <a:solidFill>
                  <a:schemeClr val="tx1"/>
                </a:solidFill>
              </a:rPr>
              <a:t>do mal</a:t>
            </a:r>
            <a:r>
              <a:rPr lang="pt-BR" sz="4600" b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pt-BR" sz="4600" b="1" dirty="0">
              <a:solidFill>
                <a:schemeClr val="tx1"/>
              </a:solidFill>
            </a:endParaRPr>
          </a:p>
          <a:p>
            <a:r>
              <a:rPr lang="pt-BR" sz="4600" b="1" dirty="0" smtClean="0">
                <a:solidFill>
                  <a:schemeClr val="tx1"/>
                </a:solidFill>
              </a:rPr>
              <a:t> Só </a:t>
            </a:r>
            <a:r>
              <a:rPr lang="pt-BR" sz="4600" b="1" dirty="0">
                <a:solidFill>
                  <a:schemeClr val="tx1"/>
                </a:solidFill>
              </a:rPr>
              <a:t>Deus tem poder sobre as </a:t>
            </a:r>
            <a:endParaRPr lang="pt-BR" sz="4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4600" b="1" dirty="0">
                <a:solidFill>
                  <a:schemeClr val="tx1"/>
                </a:solidFill>
              </a:rPr>
              <a:t>	</a:t>
            </a:r>
            <a:r>
              <a:rPr lang="pt-BR" sz="4600" b="1" dirty="0" smtClean="0">
                <a:solidFill>
                  <a:schemeClr val="tx1"/>
                </a:solidFill>
              </a:rPr>
              <a:t>	forças </a:t>
            </a:r>
            <a:r>
              <a:rPr lang="pt-BR" sz="4600" b="1" dirty="0">
                <a:solidFill>
                  <a:schemeClr val="tx1"/>
                </a:solidFill>
              </a:rPr>
              <a:t>do </a:t>
            </a:r>
            <a:r>
              <a:rPr lang="pt-BR" sz="4100" b="1" dirty="0">
                <a:solidFill>
                  <a:schemeClr val="tx1"/>
                </a:solidFill>
              </a:rPr>
              <a:t>mal</a:t>
            </a:r>
            <a:r>
              <a:rPr lang="pt-BR" sz="4100" dirty="0">
                <a:solidFill>
                  <a:schemeClr val="tx1"/>
                </a:solidFill>
              </a:rPr>
              <a:t>.</a:t>
            </a:r>
          </a:p>
          <a:p>
            <a:endParaRPr lang="pt-BR" sz="3100" dirty="0"/>
          </a:p>
        </p:txBody>
      </p:sp>
    </p:spTree>
    <p:extLst>
      <p:ext uri="{BB962C8B-B14F-4D97-AF65-F5344CB8AC3E}">
        <p14:creationId xmlns:p14="http://schemas.microsoft.com/office/powerpoint/2010/main" val="5125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t-BR" dirty="0" smtClean="0"/>
              <a:t> </a:t>
            </a:r>
            <a:r>
              <a:rPr lang="pt-BR" sz="3000" b="1" dirty="0" smtClean="0"/>
              <a:t>Os </a:t>
            </a:r>
            <a:r>
              <a:rPr lang="pt-BR" sz="3000" b="1" dirty="0"/>
              <a:t>discursos dos amigos e a defesa de Jó tinham como tema: Deus e numa visão de que precisa ser bom para receber bênçãos e pecar para ser castigado</a:t>
            </a:r>
            <a:r>
              <a:rPr lang="pt-BR" sz="3000" b="1" dirty="0" smtClean="0"/>
              <a:t>;</a:t>
            </a:r>
          </a:p>
          <a:p>
            <a:pPr marL="0" lvl="0" indent="0">
              <a:buNone/>
            </a:pPr>
            <a:endParaRPr lang="pt-BR" sz="3000" b="1" dirty="0"/>
          </a:p>
          <a:p>
            <a:pPr lvl="0"/>
            <a:r>
              <a:rPr lang="pt-BR" sz="3000" b="1" dirty="0" smtClean="0"/>
              <a:t> Para </a:t>
            </a:r>
            <a:r>
              <a:rPr lang="pt-BR" sz="3000" b="1" dirty="0"/>
              <a:t>Jó, o sofrimento imerecido está ligado à desordem ética do mundo. Como compreender o compromisso de Deus com a justiça e a existência do caos, da injustiça e do sofrimento?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Observações </a:t>
            </a:r>
            <a:endParaRPr lang="pt-BR" dirty="0"/>
          </a:p>
        </p:txBody>
      </p:sp>
      <p:pic>
        <p:nvPicPr>
          <p:cNvPr id="10242" name="Picture 2" descr="http://formacioncontinua.ucv.es/wp-content/uploads/2014/03/j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26" y="712021"/>
            <a:ext cx="1618126" cy="121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95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t-BR" dirty="0" smtClean="0"/>
              <a:t> </a:t>
            </a:r>
            <a:r>
              <a:rPr lang="pt-BR" sz="3600" b="1" dirty="0" smtClean="0"/>
              <a:t>Jó </a:t>
            </a:r>
            <a:r>
              <a:rPr lang="pt-BR" sz="3600" b="1" dirty="0"/>
              <a:t>desafia Deus a um diálogo com igualdade de direitos e uma sentença que será a culpabilidade de Deus e a inocência de Jó</a:t>
            </a:r>
            <a:r>
              <a:rPr lang="pt-BR" sz="3600" b="1" dirty="0" smtClean="0"/>
              <a:t>;</a:t>
            </a:r>
          </a:p>
          <a:p>
            <a:pPr marL="0" lvl="0" indent="0">
              <a:buNone/>
            </a:pPr>
            <a:endParaRPr lang="pt-BR" sz="3600" b="1" dirty="0"/>
          </a:p>
          <a:p>
            <a:pPr lvl="0"/>
            <a:r>
              <a:rPr lang="pt-BR" sz="3600" b="1" dirty="0" smtClean="0"/>
              <a:t> Deus </a:t>
            </a:r>
            <a:r>
              <a:rPr lang="pt-BR" sz="3600" b="1" dirty="0"/>
              <a:t>resolve numa instancia superior o pleito de Jó e dos 04 amigos;</a:t>
            </a:r>
          </a:p>
          <a:p>
            <a:endParaRPr lang="pt-BR" dirty="0"/>
          </a:p>
        </p:txBody>
      </p:sp>
      <p:pic>
        <p:nvPicPr>
          <p:cNvPr id="12290" name="Picture 2" descr="http://osantuario.files.wordpress.com/2011/10/bahamut.jpg?w=6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0573"/>
            <a:ext cx="1656184" cy="176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20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t-BR" dirty="0" smtClean="0"/>
              <a:t> </a:t>
            </a:r>
            <a:r>
              <a:rPr lang="pt-BR" sz="2800" b="1" dirty="0" smtClean="0"/>
              <a:t>O </a:t>
            </a:r>
            <a:r>
              <a:rPr lang="pt-BR" sz="2800" b="1" dirty="0"/>
              <a:t>conteúdo do discurso inclui uma série de descrições sapienciais do cosmo e do mundo animal; </a:t>
            </a:r>
            <a:endParaRPr lang="pt-BR" sz="2800" b="1" dirty="0" smtClean="0"/>
          </a:p>
          <a:p>
            <a:pPr marL="0" lvl="0" indent="0">
              <a:buNone/>
            </a:pPr>
            <a:endParaRPr lang="pt-BR" sz="2800" b="1" dirty="0"/>
          </a:p>
          <a:p>
            <a:pPr lvl="0"/>
            <a:r>
              <a:rPr lang="pt-BR" sz="2800" b="1" dirty="0" smtClean="0"/>
              <a:t> Depois </a:t>
            </a:r>
            <a:r>
              <a:rPr lang="pt-BR" sz="2800" b="1" dirty="0"/>
              <a:t>de falar sobre: terra, mar, aurora, meteoros, constelações, íbis, galo, leoa, camurça, asno selvagem, búfalo, avestruz, cavalo, falcão, além do hipopótamo e crocodilo mitológicos, coloca Jó como o homem que viaja nas mãos de Deus por um imenso reino de maravilhas;</a:t>
            </a:r>
          </a:p>
          <a:p>
            <a:endParaRPr lang="pt-BR" dirty="0"/>
          </a:p>
        </p:txBody>
      </p:sp>
      <p:pic>
        <p:nvPicPr>
          <p:cNvPr id="11266" name="Picture 2" descr="http://fc02.deviantart.net/fs26/i/2008/133/4/b/Leviathan_Rising_by_LDN_RD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48680"/>
            <a:ext cx="2160240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95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z="3200" b="1" dirty="0" smtClean="0"/>
              <a:t> Isso </a:t>
            </a:r>
            <a:r>
              <a:rPr lang="pt-BR" sz="3200" b="1" dirty="0"/>
              <a:t>faz com que Jó perceba sua própria ignorância e o limite de seu poder</a:t>
            </a:r>
            <a:r>
              <a:rPr lang="pt-BR" sz="3200" b="1" dirty="0" smtClean="0"/>
              <a:t>;</a:t>
            </a:r>
          </a:p>
          <a:p>
            <a:pPr marL="0" lvl="0" indent="0">
              <a:buNone/>
            </a:pPr>
            <a:endParaRPr lang="pt-BR" sz="3200" b="1" dirty="0"/>
          </a:p>
          <a:p>
            <a:pPr lvl="0"/>
            <a:r>
              <a:rPr lang="pt-BR" sz="3200" b="1" dirty="0" smtClean="0"/>
              <a:t> Ser </a:t>
            </a:r>
            <a:r>
              <a:rPr lang="pt-BR" sz="3200" b="1" dirty="0"/>
              <a:t>homem e ter que sofrer é trágico. Ser homem e poder descobrir as maravilhas de Deus é bom!</a:t>
            </a:r>
          </a:p>
          <a:p>
            <a:endParaRPr lang="pt-BR" dirty="0"/>
          </a:p>
        </p:txBody>
      </p:sp>
      <p:pic>
        <p:nvPicPr>
          <p:cNvPr id="13316" name="Picture 4" descr="http://3.bp.blogspot.com/_NF9htGmtfQk/S_1Um_KorlI/AAAAAAAADWU/yePYaJmUZac/s1600/dificuldad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2656"/>
            <a:ext cx="2780889" cy="187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03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pt-BR" dirty="0" smtClean="0"/>
          </a:p>
          <a:p>
            <a:pPr lvl="0"/>
            <a:r>
              <a:rPr lang="pt-BR" dirty="0" smtClean="0"/>
              <a:t> </a:t>
            </a:r>
            <a:r>
              <a:rPr lang="pt-BR" sz="3200" b="1" dirty="0" smtClean="0"/>
              <a:t>A </a:t>
            </a:r>
            <a:r>
              <a:rPr lang="pt-BR" sz="3200" b="1" dirty="0"/>
              <a:t>confissão significa a vitória de Deus sem derrota de Jó e retira a situação de embate anterior</a:t>
            </a:r>
            <a:r>
              <a:rPr lang="pt-BR" sz="3200" b="1" dirty="0" smtClean="0"/>
              <a:t>;</a:t>
            </a:r>
          </a:p>
          <a:p>
            <a:pPr marL="0" lvl="0" indent="0">
              <a:buNone/>
            </a:pPr>
            <a:endParaRPr lang="pt-BR" sz="3200" b="1" dirty="0"/>
          </a:p>
          <a:p>
            <a:pPr lvl="0"/>
            <a:r>
              <a:rPr lang="pt-BR" sz="3200" b="1" dirty="0" smtClean="0"/>
              <a:t> O </a:t>
            </a:r>
            <a:r>
              <a:rPr lang="pt-BR" sz="3200" b="1" dirty="0"/>
              <a:t>projeto de Deus marca a correlação entre os dois discursos.</a:t>
            </a:r>
          </a:p>
          <a:p>
            <a:endParaRPr lang="pt-BR" dirty="0"/>
          </a:p>
        </p:txBody>
      </p:sp>
      <p:pic>
        <p:nvPicPr>
          <p:cNvPr id="4" name="Picture 2" descr="https://observatoriodaevangelizacao.files.wordpress.com/2015/02/big_509e3c6fdb75103456fe2cf1e119ef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9229"/>
            <a:ext cx="2272608" cy="235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172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b="1" dirty="0" smtClean="0"/>
              <a:t>Bíblia – João Ferreira de Almeida. Revista e Atualizada.</a:t>
            </a:r>
          </a:p>
          <a:p>
            <a:r>
              <a:rPr lang="pt-BR" b="1" dirty="0" smtClean="0"/>
              <a:t> TERNAY, Henri de. O livro de Jó. Da provação à conversão, um longo processo. Editora Vozes. Petrópolis. RJ. 2001.</a:t>
            </a:r>
            <a:endParaRPr lang="pt-BR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Bibliografia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920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 Dura">
  <a:themeElements>
    <a:clrScheme name="Capa Dur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pa Dur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 Dur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93</TotalTime>
  <Words>704</Words>
  <Application>Microsoft Office PowerPoint</Application>
  <PresentationFormat>Apresentação na tela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Capa Dura</vt:lpstr>
      <vt:lpstr> Deus rompe o silêncio... Deus fala com Jó </vt:lpstr>
      <vt:lpstr>Primeiro discurso de Deus Jó. 38. 1 a 40.5</vt:lpstr>
      <vt:lpstr>Apresentação do PowerPoint</vt:lpstr>
      <vt:lpstr>Apresentação do PowerPoint</vt:lpstr>
      <vt:lpstr>Apresentação do PowerPoint</vt:lpstr>
      <vt:lpstr>Apresentação do PowerPoint</vt:lpstr>
      <vt:lpstr> Segundo discurso de Deus Jó. 40.6 a 42.6  </vt:lpstr>
      <vt:lpstr>Apresentação do PowerPoint</vt:lpstr>
      <vt:lpstr>Apresentação do PowerPoint</vt:lpstr>
      <vt:lpstr>Observações </vt:lpstr>
      <vt:lpstr>Apresentação do PowerPoint</vt:lpstr>
      <vt:lpstr>Apresentação do PowerPoint</vt:lpstr>
      <vt:lpstr>Apresentação do PowerPoint</vt:lpstr>
      <vt:lpstr>Apresentação do PowerPoint</vt:lpstr>
      <vt:lpstr>Bibliografia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Deus rompe o silêncio... Deus fala com Jó</dc:title>
  <dc:creator>Usuario</dc:creator>
  <cp:lastModifiedBy>Usuario</cp:lastModifiedBy>
  <cp:revision>9</cp:revision>
  <dcterms:created xsi:type="dcterms:W3CDTF">2015-09-17T16:51:10Z</dcterms:created>
  <dcterms:modified xsi:type="dcterms:W3CDTF">2015-09-17T18:25:00Z</dcterms:modified>
</cp:coreProperties>
</file>